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71" r:id="rId4"/>
    <p:sldId id="277" r:id="rId5"/>
    <p:sldId id="265" r:id="rId6"/>
    <p:sldId id="263" r:id="rId7"/>
    <p:sldId id="266" r:id="rId8"/>
    <p:sldId id="275" r:id="rId9"/>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Inter" panose="020B0604020202020204" charset="0"/>
      <p:regular r:id="rId16"/>
      <p:bold r:id="rId17"/>
      <p:italic r:id="rId18"/>
      <p:boldItalic r:id="rId19"/>
    </p:embeddedFont>
    <p:embeddedFont>
      <p:font typeface="Inter Light" panose="020B0604020202020204" charset="0"/>
      <p:regular r:id="rId20"/>
      <p:italic r:id="rId21"/>
    </p:embeddedFont>
    <p:embeddedFont>
      <p:font typeface="Inter Medium" panose="020B0604020202020204"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114" d="100"/>
          <a:sy n="114" d="100"/>
        </p:scale>
        <p:origin x="510" y="114"/>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872-47C3-8576-7140A10696B1}"/>
            </c:ext>
          </c:extLst>
        </c:ser>
        <c:ser>
          <c:idx val="1"/>
          <c:order val="1"/>
          <c:tx>
            <c:strRef>
              <c:f>Sheet1!$C$1</c:f>
              <c:strCache>
                <c:ptCount val="1"/>
                <c:pt idx="0">
                  <c:v>Action</c:v>
                </c:pt>
              </c:strCache>
            </c:strRef>
          </c:tx>
          <c:spPr>
            <a:solidFill>
              <a:srgbClr val="E50914"/>
            </a:solidFill>
            <a:ln>
              <a:noFill/>
            </a:ln>
            <a:effectLst/>
          </c:spPr>
          <c:invertIfNegative val="0"/>
          <c:cat>
            <c:strRef>
              <c:f>Sheet1!$A$2:$A$5</c:f>
              <c:strCache>
                <c:ptCount val="4"/>
                <c:pt idx="0">
                  <c:v>Nov</c:v>
                </c:pt>
                <c:pt idx="1">
                  <c:v>Oct</c:v>
                </c:pt>
                <c:pt idx="2">
                  <c:v>Sep</c:v>
                </c:pt>
                <c:pt idx="3">
                  <c:v>Aug</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872-47C3-8576-7140A10696B1}"/>
            </c:ext>
          </c:extLst>
        </c:ser>
        <c:ser>
          <c:idx val="2"/>
          <c:order val="2"/>
          <c:tx>
            <c:strRef>
              <c:f>Sheet1!$D$1</c:f>
              <c:strCache>
                <c:ptCount val="1"/>
                <c:pt idx="0">
                  <c:v>Sci-Fi</c:v>
                </c:pt>
              </c:strCache>
            </c:strRef>
          </c:tx>
          <c:spPr>
            <a:solidFill>
              <a:srgbClr val="F0525A"/>
            </a:solidFill>
            <a:ln>
              <a:noFill/>
            </a:ln>
            <a:effectLst/>
          </c:spPr>
          <c:invertIfNegative val="0"/>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1872-47C3-8576-7140A10696B1}"/>
            </c:ext>
          </c:extLst>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796332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08/02/2022</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‹N°›</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‹N°›</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dirty="0"/>
            </a:p>
          </p:txBody>
        </p:sp>
      </p:grpSp>
      <p:sp>
        <p:nvSpPr>
          <p:cNvPr id="2" name="ZoneTexte 1">
            <a:extLst>
              <a:ext uri="{FF2B5EF4-FFF2-40B4-BE49-F238E27FC236}">
                <a16:creationId xmlns:a16="http://schemas.microsoft.com/office/drawing/2014/main" id="{A306E99D-3FC8-43F3-A349-34826FDD70A3}"/>
              </a:ext>
            </a:extLst>
          </p:cNvPr>
          <p:cNvSpPr txBox="1"/>
          <p:nvPr/>
        </p:nvSpPr>
        <p:spPr>
          <a:xfrm>
            <a:off x="4235348" y="1724231"/>
            <a:ext cx="3655787" cy="400110"/>
          </a:xfrm>
          <a:prstGeom prst="rect">
            <a:avLst/>
          </a:prstGeom>
          <a:noFill/>
        </p:spPr>
        <p:txBody>
          <a:bodyPr wrap="square" rtlCol="0">
            <a:spAutoFit/>
          </a:bodyPr>
          <a:lstStyle/>
          <a:p>
            <a:pPr algn="ctr"/>
            <a:r>
              <a:rPr lang="fr-FR" sz="2000" dirty="0">
                <a:solidFill>
                  <a:srgbClr val="FF0000"/>
                </a:solidFill>
                <a:latin typeface="Inter" panose="020B0604020202020204" charset="0"/>
                <a:ea typeface="Inter" panose="020B0604020202020204" charset="0"/>
                <a:cs typeface="Inter" panose="020B0604020202020204" charset="0"/>
              </a:rPr>
              <a:t>Quelques considérations sur</a:t>
            </a:r>
          </a:p>
        </p:txBody>
      </p:sp>
    </p:spTree>
    <p:extLst>
      <p:ext uri="{BB962C8B-B14F-4D97-AF65-F5344CB8AC3E}">
        <p14:creationId xmlns:p14="http://schemas.microsoft.com/office/powerpoint/2010/main" val="149603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618889" y="1564190"/>
            <a:ext cx="4245073" cy="646331"/>
          </a:xfrm>
          <a:prstGeom prst="rect">
            <a:avLst/>
          </a:prstGeom>
          <a:noFill/>
        </p:spPr>
        <p:txBody>
          <a:bodyPr wrap="none" rtlCol="0">
            <a:spAutoFit/>
          </a:bodyPr>
          <a:lstStyle/>
          <a:p>
            <a:r>
              <a:rPr lang="fr-FR" sz="3600" b="1" spc="300" dirty="0">
                <a:solidFill>
                  <a:schemeClr val="bg1"/>
                </a:solidFill>
                <a:latin typeface="Inter" panose="02000503000000020004" pitchFamily="50" charset="0"/>
                <a:ea typeface="Inter" panose="02000503000000020004" pitchFamily="50" charset="0"/>
                <a:cs typeface="Inter" panose="02000503000000020004" pitchFamily="50" charset="0"/>
              </a:rPr>
              <a:t>INTRODUCTION</a:t>
            </a:r>
          </a:p>
        </p:txBody>
      </p:sp>
      <p:sp>
        <p:nvSpPr>
          <p:cNvPr id="21" name="TextBox 20">
            <a:extLst>
              <a:ext uri="{FF2B5EF4-FFF2-40B4-BE49-F238E27FC236}">
                <a16:creationId xmlns:a16="http://schemas.microsoft.com/office/drawing/2014/main" id="{4E8D1F40-9D7D-4D13-AF27-2F69F82A5763}"/>
              </a:ext>
            </a:extLst>
          </p:cNvPr>
          <p:cNvSpPr txBox="1"/>
          <p:nvPr/>
        </p:nvSpPr>
        <p:spPr>
          <a:xfrm>
            <a:off x="816398" y="2380182"/>
            <a:ext cx="3646684" cy="3083921"/>
          </a:xfrm>
          <a:prstGeom prst="rect">
            <a:avLst/>
          </a:prstGeom>
          <a:noFill/>
        </p:spPr>
        <p:txBody>
          <a:bodyPr wrap="square" rtlCol="0">
            <a:spAutoFit/>
          </a:bodyPr>
          <a:lstStyle/>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jeu de données est composé de plus de 9000 programmes, apparus dans le catalogue de Netflix depuis la sortie de la plateforme en 2008.</a:t>
            </a: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avons séparé notre jeu de données en 2 sous jeux de données :</a:t>
            </a:r>
            <a:endPar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depuis 2008 et jusqu’en 2020</a:t>
            </a: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en 2021</a:t>
            </a: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analyse nous permettra de répondre à deux questions distinctes.</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Tout d’abord, nous verrons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du temps moyen entre la sortie du programme en salle et son ajout sur la plateforme. </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verrons ensuite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de la proportion de séries par rapport à la totalité du catalogue.</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2" name="Picture Placeholder 31" descr="A picture containing logo&#10;&#10;Description automatically generated">
            <a:extLst>
              <a:ext uri="{FF2B5EF4-FFF2-40B4-BE49-F238E27FC236}">
                <a16:creationId xmlns:a16="http://schemas.microsoft.com/office/drawing/2014/main" id="{19093FEB-C81D-4E1B-9C2C-CBFE181F6F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67" b="2367"/>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a:extLst>
              <a:ext uri="{FF2B5EF4-FFF2-40B4-BE49-F238E27FC236}">
                <a16:creationId xmlns:a16="http://schemas.microsoft.com/office/drawing/2014/main" id="{B0280726-49B7-48A6-AA58-DF2A0EF24932}"/>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3818" r="3818"/>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a:extLst>
              <a:ext uri="{FF2B5EF4-FFF2-40B4-BE49-F238E27FC236}">
                <a16:creationId xmlns:a16="http://schemas.microsoft.com/office/drawing/2014/main" id="{8BB6ED6E-7EFF-4FB5-BC4B-95C3FBDE9C3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7095" b="7095"/>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spTree>
    <p:extLst>
      <p:ext uri="{BB962C8B-B14F-4D97-AF65-F5344CB8AC3E}">
        <p14:creationId xmlns:p14="http://schemas.microsoft.com/office/powerpoint/2010/main" val="74976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432348" y="340136"/>
            <a:ext cx="445461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METHODOLOGIES</a:t>
            </a: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xfrm>
            <a:off x="476900" y="3016446"/>
            <a:ext cx="2651970" cy="3668261"/>
          </a:xfrm>
          <a:effectLst>
            <a:outerShdw blurRad="177800" dist="190500" dir="5400000" algn="t" rotWithShape="0">
              <a:prstClr val="black">
                <a:alpha val="60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360" b="3360"/>
          <a:stretch>
            <a:fillRect/>
          </a:stretch>
        </p:blipFill>
        <p:spPr>
          <a:xfrm>
            <a:off x="8979066" y="340138"/>
            <a:ext cx="2651970" cy="3668261"/>
          </a:xfrm>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476900" y="3016446"/>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64181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115867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167552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219238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534261" y="5992208"/>
            <a:ext cx="2559684" cy="523157"/>
          </a:xfrm>
          <a:prstGeom prst="rect">
            <a:avLst/>
          </a:prstGeom>
          <a:noFill/>
        </p:spPr>
        <p:txBody>
          <a:bodyPr wrap="square" rtlCol="0">
            <a:spAutoFit/>
          </a:body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Cette série de gangsters inspirée de l'histoire du célèbre narcotrafiquant de Medellín raconte la guerre sanglante des cartels en Colombie.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1277842" y="5531335"/>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1792461" y="5520709"/>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776512" y="5524703"/>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2318823" y="5520150"/>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654199" y="5912547"/>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654199" y="5914452"/>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534261" y="5096685"/>
            <a:ext cx="740908" cy="246221"/>
          </a:xfrm>
          <a:prstGeom prst="rect">
            <a:avLst/>
          </a:prstGeom>
          <a:noFill/>
        </p:spPr>
        <p:txBody>
          <a:bodyPr wrap="squar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8979066" y="340136"/>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CA4135C5-9036-44D9-B5A1-01048E5C7070}"/>
              </a:ext>
            </a:extLst>
          </p:cNvPr>
          <p:cNvSpPr/>
          <p:nvPr/>
        </p:nvSpPr>
        <p:spPr>
          <a:xfrm>
            <a:off x="915220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Oval 170">
            <a:extLst>
              <a:ext uri="{FF2B5EF4-FFF2-40B4-BE49-F238E27FC236}">
                <a16:creationId xmlns:a16="http://schemas.microsoft.com/office/drawing/2014/main" id="{3B8B8858-D660-468E-8C2A-CE4170667376}"/>
              </a:ext>
            </a:extLst>
          </p:cNvPr>
          <p:cNvSpPr/>
          <p:nvPr/>
        </p:nvSpPr>
        <p:spPr>
          <a:xfrm>
            <a:off x="966905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Oval 171">
            <a:extLst>
              <a:ext uri="{FF2B5EF4-FFF2-40B4-BE49-F238E27FC236}">
                <a16:creationId xmlns:a16="http://schemas.microsoft.com/office/drawing/2014/main" id="{F15705EC-F828-4F04-8F11-9AE0B45E3D04}"/>
              </a:ext>
            </a:extLst>
          </p:cNvPr>
          <p:cNvSpPr/>
          <p:nvPr/>
        </p:nvSpPr>
        <p:spPr>
          <a:xfrm>
            <a:off x="1018591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Oval 172">
            <a:extLst>
              <a:ext uri="{FF2B5EF4-FFF2-40B4-BE49-F238E27FC236}">
                <a16:creationId xmlns:a16="http://schemas.microsoft.com/office/drawing/2014/main" id="{A30C2173-5F70-42F4-8DD4-119739C0EE21}"/>
              </a:ext>
            </a:extLst>
          </p:cNvPr>
          <p:cNvSpPr/>
          <p:nvPr/>
        </p:nvSpPr>
        <p:spPr>
          <a:xfrm>
            <a:off x="1070276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CEC8D026-49B4-4480-9A83-F5C61DAABC6C}"/>
              </a:ext>
            </a:extLst>
          </p:cNvPr>
          <p:cNvSpPr txBox="1"/>
          <p:nvPr/>
        </p:nvSpPr>
        <p:spPr>
          <a:xfrm>
            <a:off x="9044648" y="3315900"/>
            <a:ext cx="2559684" cy="523157"/>
          </a:xfrm>
          <a:prstGeom prst="rect">
            <a:avLst/>
          </a:prstGeom>
          <a:noFill/>
        </p:spPr>
        <p:txBody>
          <a:bodyPr wrap="square" rtlCol="0">
            <a:spAutoFit/>
          </a:body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Lassé d’être le Seigneur des Enfers, le diable s’installe à Los Angeles où il ouvre un nightclub et se lie avec une policière de la brigade criminelle.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9788229" y="285502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0302848" y="284440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9286899" y="284839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0829210" y="284384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9165525" y="3236239"/>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9165525" y="3238144"/>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9053671" y="2420377"/>
            <a:ext cx="720069"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LUCIFER</a:t>
            </a:r>
          </a:p>
        </p:txBody>
      </p:sp>
      <p:sp>
        <p:nvSpPr>
          <p:cNvPr id="66" name="TextBox 59">
            <a:extLst>
              <a:ext uri="{FF2B5EF4-FFF2-40B4-BE49-F238E27FC236}">
                <a16:creationId xmlns:a16="http://schemas.microsoft.com/office/drawing/2014/main" id="{32CA8556-6B5D-4407-8EC6-5F7C929DE35C}"/>
              </a:ext>
            </a:extLst>
          </p:cNvPr>
          <p:cNvSpPr txBox="1"/>
          <p:nvPr/>
        </p:nvSpPr>
        <p:spPr>
          <a:xfrm>
            <a:off x="1275169" y="1488294"/>
            <a:ext cx="8166702" cy="1015663"/>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Pré-traitement du </a:t>
            </a:r>
            <a:r>
              <a:rPr lang="fr-FR" sz="2000" b="1" dirty="0" err="1">
                <a:solidFill>
                  <a:srgbClr val="FF0000"/>
                </a:solidFill>
                <a:effectLst/>
                <a:latin typeface="Inter" panose="020B0604020202020204" charset="0"/>
                <a:ea typeface="Inter" panose="020B0604020202020204" charset="0"/>
                <a:cs typeface="Inter" panose="020B0604020202020204" charset="0"/>
              </a:rPr>
              <a:t>dataset</a:t>
            </a:r>
            <a:r>
              <a:rPr lang="fr-FR" sz="2000" b="1" dirty="0">
                <a:solidFill>
                  <a:srgbClr val="D4D4D4"/>
                </a:solidFill>
                <a:effectLst/>
                <a:latin typeface="Inter" panose="020B0604020202020204" charset="0"/>
                <a:ea typeface="Inter" panose="020B0604020202020204" charset="0"/>
                <a:cs typeface="Inter" panose="020B0604020202020204" charset="0"/>
              </a:rPr>
              <a:t> </a:t>
            </a:r>
          </a:p>
          <a:p>
            <a:pPr marL="171450" indent="-171450">
              <a:buFontTx/>
              <a:buChar char="-"/>
            </a:pPr>
            <a:endParaRPr lang="fr-FR" sz="20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Séparation des données en deux </a:t>
            </a:r>
            <a:r>
              <a:rPr lang="fr-FR" sz="2000" b="1" dirty="0" err="1">
                <a:solidFill>
                  <a:srgbClr val="D4D4D4"/>
                </a:solidFill>
                <a:effectLst/>
                <a:latin typeface="Inter" panose="020B0604020202020204" charset="0"/>
                <a:ea typeface="Inter" panose="020B0604020202020204" charset="0"/>
                <a:cs typeface="Inter" panose="020B0604020202020204" charset="0"/>
              </a:rPr>
              <a:t>datasets</a:t>
            </a:r>
            <a:r>
              <a:rPr lang="fr-FR" sz="2000" b="1" dirty="0">
                <a:solidFill>
                  <a:srgbClr val="D4D4D4"/>
                </a:solidFill>
                <a:effectLst/>
                <a:latin typeface="Inter" panose="020B0604020202020204" charset="0"/>
                <a:ea typeface="Inter" panose="020B0604020202020204" charset="0"/>
                <a:cs typeface="Inter" panose="020B0604020202020204" charset="0"/>
              </a:rPr>
              <a:t> : </a:t>
            </a:r>
            <a:r>
              <a:rPr lang="fr-FR" sz="2000" b="1" dirty="0">
                <a:solidFill>
                  <a:srgbClr val="FF0000"/>
                </a:solidFill>
                <a:effectLst/>
                <a:latin typeface="Inter" panose="020B0604020202020204" charset="0"/>
                <a:ea typeface="Inter" panose="020B0604020202020204" charset="0"/>
                <a:cs typeface="Inter" panose="020B0604020202020204" charset="0"/>
              </a:rPr>
              <a:t>H et A         </a:t>
            </a:r>
          </a:p>
        </p:txBody>
      </p:sp>
      <p:sp>
        <p:nvSpPr>
          <p:cNvPr id="2" name="ZoneTexte 1">
            <a:extLst>
              <a:ext uri="{FF2B5EF4-FFF2-40B4-BE49-F238E27FC236}">
                <a16:creationId xmlns:a16="http://schemas.microsoft.com/office/drawing/2014/main" id="{4DF55DC8-C17B-41FC-8DBB-FB78C58F38A0}"/>
              </a:ext>
            </a:extLst>
          </p:cNvPr>
          <p:cNvSpPr txBox="1"/>
          <p:nvPr/>
        </p:nvSpPr>
        <p:spPr>
          <a:xfrm>
            <a:off x="4144161" y="4093343"/>
            <a:ext cx="7015554" cy="1323439"/>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Etudes </a:t>
            </a:r>
            <a:r>
              <a:rPr lang="fr-FR" sz="2000" b="1" dirty="0">
                <a:solidFill>
                  <a:srgbClr val="FF0000"/>
                </a:solidFill>
                <a:effectLst/>
                <a:latin typeface="Inter" panose="020B0604020202020204" charset="0"/>
                <a:ea typeface="Inter" panose="020B0604020202020204" charset="0"/>
                <a:cs typeface="Inter" panose="020B0604020202020204" charset="0"/>
              </a:rPr>
              <a:t>d'hypothèses</a:t>
            </a:r>
          </a:p>
          <a:p>
            <a:pPr marL="171450" indent="-171450">
              <a:buFontTx/>
              <a:buChar char="-"/>
            </a:pPr>
            <a:endParaRPr lang="fr-FR" sz="20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Moyenne de la </a:t>
            </a:r>
            <a:r>
              <a:rPr lang="fr-FR" sz="2000" b="1" dirty="0">
                <a:solidFill>
                  <a:srgbClr val="FF0000"/>
                </a:solidFill>
                <a:effectLst/>
                <a:latin typeface="Inter" panose="020B0604020202020204" charset="0"/>
                <a:ea typeface="Inter" panose="020B0604020202020204" charset="0"/>
                <a:cs typeface="Inter" panose="020B0604020202020204" charset="0"/>
              </a:rPr>
              <a:t>différence</a:t>
            </a:r>
            <a:r>
              <a:rPr lang="fr-FR" sz="2000" b="1" dirty="0">
                <a:solidFill>
                  <a:srgbClr val="D4D4D4"/>
                </a:solidFill>
                <a:effectLst/>
                <a:latin typeface="Inter" panose="020B0604020202020204" charset="0"/>
                <a:ea typeface="Inter" panose="020B0604020202020204" charset="0"/>
                <a:cs typeface="Inter" panose="020B0604020202020204" charset="0"/>
              </a:rPr>
              <a:t> entre la date de sortie d’un programme et son ajout sur la plateforme</a:t>
            </a:r>
            <a:endParaRPr lang="fr-FR" sz="2000" b="1" dirty="0">
              <a:solidFill>
                <a:srgbClr val="FF0000"/>
              </a:solidFill>
              <a:effectLst/>
              <a:latin typeface="Inter" panose="020B0604020202020204" charset="0"/>
              <a:ea typeface="Inter" panose="020B0604020202020204" charset="0"/>
              <a:cs typeface="Inter" panose="020B0604020202020204" charset="0"/>
            </a:endParaRPr>
          </a:p>
        </p:txBody>
      </p:sp>
    </p:spTree>
    <p:extLst>
      <p:ext uri="{BB962C8B-B14F-4D97-AF65-F5344CB8AC3E}">
        <p14:creationId xmlns:p14="http://schemas.microsoft.com/office/powerpoint/2010/main" val="6450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432348" y="340136"/>
            <a:ext cx="445461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METHODOLOGIES</a:t>
            </a:r>
          </a:p>
        </p:txBody>
      </p:sp>
      <p:sp>
        <p:nvSpPr>
          <p:cNvPr id="8" name="ZoneTexte 7">
            <a:extLst>
              <a:ext uri="{FF2B5EF4-FFF2-40B4-BE49-F238E27FC236}">
                <a16:creationId xmlns:a16="http://schemas.microsoft.com/office/drawing/2014/main" id="{84B341CF-5EDA-448C-A249-3435CBE1DE0A}"/>
              </a:ext>
            </a:extLst>
          </p:cNvPr>
          <p:cNvSpPr txBox="1"/>
          <p:nvPr/>
        </p:nvSpPr>
        <p:spPr>
          <a:xfrm>
            <a:off x="1631059" y="4736629"/>
            <a:ext cx="7728793" cy="1631216"/>
          </a:xfrm>
          <a:prstGeom prst="rect">
            <a:avLst/>
          </a:prstGeom>
          <a:noFill/>
        </p:spPr>
        <p:txBody>
          <a:bodyPr wrap="square" rtlCol="0">
            <a:spAutoFit/>
          </a:bodyPr>
          <a:lstStyle/>
          <a:p>
            <a:pPr marL="171450" indent="-171450">
              <a:buFontTx/>
              <a:buChar char="-"/>
            </a:pPr>
            <a:endParaRPr lang="fr-FR" sz="2000" b="1" dirty="0">
              <a:solidFill>
                <a:srgbClr val="FF0000"/>
              </a:solidFill>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Calculs des </a:t>
            </a:r>
            <a:r>
              <a:rPr lang="fr-FR" sz="2000" b="1" dirty="0">
                <a:solidFill>
                  <a:srgbClr val="FF0000"/>
                </a:solidFill>
                <a:latin typeface="Inter" panose="020B0604020202020204" charset="0"/>
                <a:ea typeface="Inter" panose="020B0604020202020204" charset="0"/>
                <a:cs typeface="Inter" panose="020B0604020202020204" charset="0"/>
              </a:rPr>
              <a:t>proportions</a:t>
            </a:r>
            <a:r>
              <a:rPr lang="fr-FR" sz="2000" b="1" dirty="0">
                <a:solidFill>
                  <a:schemeClr val="bg1"/>
                </a:solidFill>
                <a:latin typeface="Inter" panose="020B0604020202020204" charset="0"/>
                <a:ea typeface="Inter" panose="020B0604020202020204" charset="0"/>
                <a:cs typeface="Inter" panose="020B0604020202020204" charset="0"/>
              </a:rPr>
              <a:t> des </a:t>
            </a:r>
            <a:r>
              <a:rPr lang="fr-FR" sz="2000" b="1" dirty="0">
                <a:solidFill>
                  <a:srgbClr val="FF0000"/>
                </a:solidFill>
                <a:latin typeface="Inter" panose="020B0604020202020204" charset="0"/>
                <a:ea typeface="Inter" panose="020B0604020202020204" charset="0"/>
                <a:cs typeface="Inter" panose="020B0604020202020204" charset="0"/>
              </a:rPr>
              <a:t>échantillons</a:t>
            </a:r>
          </a:p>
          <a:p>
            <a:pPr marL="171450" indent="-171450">
              <a:buFontTx/>
              <a:buChar char="-"/>
            </a:pPr>
            <a:endParaRPr lang="fr-FR" sz="2000" b="1" dirty="0">
              <a:solidFill>
                <a:schemeClr val="bg1"/>
              </a:solidFill>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La durée d’une </a:t>
            </a:r>
            <a:r>
              <a:rPr lang="fr-FR" sz="2000" b="1" dirty="0">
                <a:solidFill>
                  <a:srgbClr val="FF0000"/>
                </a:solidFill>
                <a:latin typeface="Inter" panose="020B0604020202020204" charset="0"/>
                <a:ea typeface="Inter" panose="020B0604020202020204" charset="0"/>
                <a:cs typeface="Inter" panose="020B0604020202020204" charset="0"/>
              </a:rPr>
              <a:t>saison</a:t>
            </a:r>
            <a:r>
              <a:rPr lang="fr-FR" sz="2000" b="1" dirty="0">
                <a:solidFill>
                  <a:schemeClr val="bg1"/>
                </a:solidFill>
                <a:latin typeface="Inter" panose="020B0604020202020204" charset="0"/>
                <a:ea typeface="Inter" panose="020B0604020202020204" charset="0"/>
                <a:cs typeface="Inter" panose="020B0604020202020204" charset="0"/>
              </a:rPr>
              <a:t> est de </a:t>
            </a:r>
            <a:r>
              <a:rPr lang="fr-FR" sz="2000" b="1" dirty="0">
                <a:solidFill>
                  <a:srgbClr val="FF0000"/>
                </a:solidFill>
                <a:latin typeface="Inter" panose="020B0604020202020204" charset="0"/>
                <a:ea typeface="Inter" panose="020B0604020202020204" charset="0"/>
                <a:cs typeface="Inter" panose="020B0604020202020204" charset="0"/>
              </a:rPr>
              <a:t>360</a:t>
            </a:r>
            <a:r>
              <a:rPr lang="fr-FR" sz="2000" b="1" dirty="0">
                <a:solidFill>
                  <a:schemeClr val="bg1"/>
                </a:solidFill>
                <a:latin typeface="Inter" panose="020B0604020202020204" charset="0"/>
                <a:ea typeface="Inter" panose="020B0604020202020204" charset="0"/>
                <a:cs typeface="Inter" panose="020B0604020202020204" charset="0"/>
              </a:rPr>
              <a:t> minutes</a:t>
            </a:r>
          </a:p>
          <a:p>
            <a:endParaRPr lang="fr-FR" sz="2000" b="1" dirty="0">
              <a:solidFill>
                <a:schemeClr val="bg1"/>
              </a:solidFill>
              <a:latin typeface="Inter" panose="020B0604020202020204" charset="0"/>
              <a:ea typeface="Inter" panose="020B0604020202020204" charset="0"/>
              <a:cs typeface="Inter" panose="020B0604020202020204" charset="0"/>
            </a:endParaRPr>
          </a:p>
        </p:txBody>
      </p:sp>
      <p:pic>
        <p:nvPicPr>
          <p:cNvPr id="36"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nvPicPr>
        <p:blipFill>
          <a:blip r:embed="rId2">
            <a:extLst>
              <a:ext uri="{28A0092B-C50C-407E-A947-70E740481C1C}">
                <a14:useLocalDpi xmlns:a14="http://schemas.microsoft.com/office/drawing/2010/main" val="0"/>
              </a:ext>
            </a:extLst>
          </a:blip>
          <a:srcRect t="599" b="599"/>
          <a:stretch>
            <a:fillRect/>
          </a:stretch>
        </p:blipFill>
        <p:spPr>
          <a:xfrm>
            <a:off x="8843617" y="2794892"/>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a:effectLst>
            <a:outerShdw blurRad="114300" dist="63500" dir="5400000" algn="t" rotWithShape="0">
              <a:prstClr val="black">
                <a:alpha val="47000"/>
              </a:prstClr>
            </a:outerShdw>
          </a:effectLst>
        </p:spPr>
      </p:pic>
      <p:sp>
        <p:nvSpPr>
          <p:cNvPr id="37" name="Rectangle: Rounded Corners 139">
            <a:extLst>
              <a:ext uri="{FF2B5EF4-FFF2-40B4-BE49-F238E27FC236}">
                <a16:creationId xmlns:a16="http://schemas.microsoft.com/office/drawing/2014/main" id="{D4B26500-60FF-4D6C-8731-7AC6B76ED0C3}"/>
              </a:ext>
            </a:extLst>
          </p:cNvPr>
          <p:cNvSpPr/>
          <p:nvPr/>
        </p:nvSpPr>
        <p:spPr>
          <a:xfrm>
            <a:off x="8843640" y="2794890"/>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8" name="Oval 140">
            <a:extLst>
              <a:ext uri="{FF2B5EF4-FFF2-40B4-BE49-F238E27FC236}">
                <a16:creationId xmlns:a16="http://schemas.microsoft.com/office/drawing/2014/main" id="{A57BE7BE-BD47-483D-85C3-8459038599D0}"/>
              </a:ext>
            </a:extLst>
          </p:cNvPr>
          <p:cNvSpPr/>
          <p:nvPr/>
        </p:nvSpPr>
        <p:spPr>
          <a:xfrm>
            <a:off x="9008533"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141">
            <a:extLst>
              <a:ext uri="{FF2B5EF4-FFF2-40B4-BE49-F238E27FC236}">
                <a16:creationId xmlns:a16="http://schemas.microsoft.com/office/drawing/2014/main" id="{B6A5D22D-8853-4C42-B3C5-389304FE568D}"/>
              </a:ext>
            </a:extLst>
          </p:cNvPr>
          <p:cNvSpPr/>
          <p:nvPr/>
        </p:nvSpPr>
        <p:spPr>
          <a:xfrm>
            <a:off x="9525388"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0" name="Oval 142">
            <a:extLst>
              <a:ext uri="{FF2B5EF4-FFF2-40B4-BE49-F238E27FC236}">
                <a16:creationId xmlns:a16="http://schemas.microsoft.com/office/drawing/2014/main" id="{3668C80C-8A25-47D7-BA19-81A9645156AF}"/>
              </a:ext>
            </a:extLst>
          </p:cNvPr>
          <p:cNvSpPr/>
          <p:nvPr/>
        </p:nvSpPr>
        <p:spPr>
          <a:xfrm>
            <a:off x="10042243"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1" name="Oval 143">
            <a:extLst>
              <a:ext uri="{FF2B5EF4-FFF2-40B4-BE49-F238E27FC236}">
                <a16:creationId xmlns:a16="http://schemas.microsoft.com/office/drawing/2014/main" id="{ED0369B2-A3EC-4866-B4E0-2B9A8D32DB50}"/>
              </a:ext>
            </a:extLst>
          </p:cNvPr>
          <p:cNvSpPr/>
          <p:nvPr/>
        </p:nvSpPr>
        <p:spPr>
          <a:xfrm>
            <a:off x="10559098"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2" name="TextBox 144">
            <a:extLst>
              <a:ext uri="{FF2B5EF4-FFF2-40B4-BE49-F238E27FC236}">
                <a16:creationId xmlns:a16="http://schemas.microsoft.com/office/drawing/2014/main" id="{710DBEDC-F3B0-4FA3-B361-B84D213F366E}"/>
              </a:ext>
            </a:extLst>
          </p:cNvPr>
          <p:cNvSpPr txBox="1"/>
          <p:nvPr/>
        </p:nvSpPr>
        <p:spPr>
          <a:xfrm>
            <a:off x="8900978" y="5770654"/>
            <a:ext cx="2559684"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b="0" i="0" dirty="0">
                <a:solidFill>
                  <a:srgbClr val="FFFFFF"/>
                </a:solidFill>
                <a:effectLst/>
                <a:latin typeface="Inter" panose="020B0604020202020204" charset="0"/>
                <a:ea typeface="Inter" panose="020B0604020202020204" charset="0"/>
                <a:cs typeface="Inter" panose="020B0604020202020204" charset="0"/>
              </a:rPr>
              <a:t>Championnes de leurs villes jumelles et rivales, deux sœurs se battent dans une guerre où font rage des technologies magiques et des perspectives diamétralement opposées.</a:t>
            </a:r>
          </a:p>
          <a:p>
            <a:br>
              <a:rPr lang="fr-FR" sz="800" b="0" i="0" dirty="0">
                <a:solidFill>
                  <a:srgbClr val="FFFFFF"/>
                </a:solidFill>
                <a:effectLst/>
                <a:latin typeface="Inter" panose="020B0604020202020204" charset="0"/>
                <a:ea typeface="Inter" panose="020B0604020202020204" charset="0"/>
                <a:cs typeface="Inter" panose="020B0604020202020204" charset="0"/>
              </a:rPr>
            </a:b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44" name="Freeform 1">
            <a:extLst>
              <a:ext uri="{FF2B5EF4-FFF2-40B4-BE49-F238E27FC236}">
                <a16:creationId xmlns:a16="http://schemas.microsoft.com/office/drawing/2014/main" id="{10824A55-CF6A-43CE-8D67-8EA3214D5D08}"/>
              </a:ext>
            </a:extLst>
          </p:cNvPr>
          <p:cNvSpPr>
            <a:spLocks noChangeArrowheads="1"/>
          </p:cNvSpPr>
          <p:nvPr/>
        </p:nvSpPr>
        <p:spPr bwMode="auto">
          <a:xfrm>
            <a:off x="9644559" y="5309781"/>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5" name="Freeform 46">
            <a:extLst>
              <a:ext uri="{FF2B5EF4-FFF2-40B4-BE49-F238E27FC236}">
                <a16:creationId xmlns:a16="http://schemas.microsoft.com/office/drawing/2014/main" id="{E57370DF-D375-4836-BB07-98BD27281DDC}"/>
              </a:ext>
            </a:extLst>
          </p:cNvPr>
          <p:cNvSpPr>
            <a:spLocks noChangeArrowheads="1"/>
          </p:cNvSpPr>
          <p:nvPr/>
        </p:nvSpPr>
        <p:spPr bwMode="auto">
          <a:xfrm>
            <a:off x="10159178" y="5299155"/>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6" name="Freeform 97">
            <a:extLst>
              <a:ext uri="{FF2B5EF4-FFF2-40B4-BE49-F238E27FC236}">
                <a16:creationId xmlns:a16="http://schemas.microsoft.com/office/drawing/2014/main" id="{8E27893E-9DFF-4C5B-9AD1-1CF63514B8A7}"/>
              </a:ext>
            </a:extLst>
          </p:cNvPr>
          <p:cNvSpPr>
            <a:spLocks noChangeArrowheads="1"/>
          </p:cNvSpPr>
          <p:nvPr/>
        </p:nvSpPr>
        <p:spPr bwMode="auto">
          <a:xfrm>
            <a:off x="9143229" y="5303149"/>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7" name="Freeform 7">
            <a:extLst>
              <a:ext uri="{FF2B5EF4-FFF2-40B4-BE49-F238E27FC236}">
                <a16:creationId xmlns:a16="http://schemas.microsoft.com/office/drawing/2014/main" id="{F8E36C40-4B90-4291-88C3-17353AC03D4C}"/>
              </a:ext>
            </a:extLst>
          </p:cNvPr>
          <p:cNvSpPr>
            <a:spLocks noChangeArrowheads="1"/>
          </p:cNvSpPr>
          <p:nvPr/>
        </p:nvSpPr>
        <p:spPr bwMode="auto">
          <a:xfrm>
            <a:off x="10685540" y="5298596"/>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cxnSp>
        <p:nvCxnSpPr>
          <p:cNvPr id="48" name="Straight Connector 161">
            <a:extLst>
              <a:ext uri="{FF2B5EF4-FFF2-40B4-BE49-F238E27FC236}">
                <a16:creationId xmlns:a16="http://schemas.microsoft.com/office/drawing/2014/main" id="{8CD82A78-F76A-47D5-BD98-DA106608B110}"/>
              </a:ext>
            </a:extLst>
          </p:cNvPr>
          <p:cNvCxnSpPr>
            <a:cxnSpLocks/>
          </p:cNvCxnSpPr>
          <p:nvPr/>
        </p:nvCxnSpPr>
        <p:spPr>
          <a:xfrm>
            <a:off x="9021855" y="5690993"/>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62">
            <a:extLst>
              <a:ext uri="{FF2B5EF4-FFF2-40B4-BE49-F238E27FC236}">
                <a16:creationId xmlns:a16="http://schemas.microsoft.com/office/drawing/2014/main" id="{FC95EAF0-5ECF-41A8-AAC9-52AB0F210141}"/>
              </a:ext>
            </a:extLst>
          </p:cNvPr>
          <p:cNvCxnSpPr>
            <a:cxnSpLocks/>
          </p:cNvCxnSpPr>
          <p:nvPr/>
        </p:nvCxnSpPr>
        <p:spPr>
          <a:xfrm>
            <a:off x="9021855" y="5692898"/>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51" name="TextBox 166">
            <a:extLst>
              <a:ext uri="{FF2B5EF4-FFF2-40B4-BE49-F238E27FC236}">
                <a16:creationId xmlns:a16="http://schemas.microsoft.com/office/drawing/2014/main" id="{8962FD29-8E59-460E-888E-BCF3FC8E5995}"/>
              </a:ext>
            </a:extLst>
          </p:cNvPr>
          <p:cNvSpPr txBox="1"/>
          <p:nvPr/>
        </p:nvSpPr>
        <p:spPr>
          <a:xfrm>
            <a:off x="8903651" y="4875131"/>
            <a:ext cx="7312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ARCANE</a:t>
            </a:r>
          </a:p>
        </p:txBody>
      </p:sp>
      <p:pic>
        <p:nvPicPr>
          <p:cNvPr id="52"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nvPicPr>
        <p:blipFill>
          <a:blip r:embed="rId3">
            <a:extLst>
              <a:ext uri="{28A0092B-C50C-407E-A947-70E740481C1C}">
                <a14:useLocalDpi xmlns:a14="http://schemas.microsoft.com/office/drawing/2010/main" val="0"/>
              </a:ext>
            </a:extLst>
          </a:blip>
          <a:srcRect l="4789" r="4789"/>
          <a:stretch>
            <a:fillRect/>
          </a:stretch>
        </p:blipFill>
        <p:spPr>
          <a:xfrm>
            <a:off x="470610" y="106562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a:effectLst>
            <a:outerShdw blurRad="114300" dist="63500" dir="5400000" algn="t" rotWithShape="0">
              <a:prstClr val="black">
                <a:alpha val="47000"/>
              </a:prstClr>
            </a:outerShdw>
          </a:effectLst>
        </p:spPr>
      </p:pic>
      <p:sp>
        <p:nvSpPr>
          <p:cNvPr id="53" name="Rectangle: Rounded Corners 149">
            <a:extLst>
              <a:ext uri="{FF2B5EF4-FFF2-40B4-BE49-F238E27FC236}">
                <a16:creationId xmlns:a16="http://schemas.microsoft.com/office/drawing/2014/main" id="{A74CD374-CDF8-4D9D-9CA4-2FDB5E97DB2A}"/>
              </a:ext>
            </a:extLst>
          </p:cNvPr>
          <p:cNvSpPr/>
          <p:nvPr/>
        </p:nvSpPr>
        <p:spPr>
          <a:xfrm>
            <a:off x="470610" y="106562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4" name="Oval 150">
            <a:extLst>
              <a:ext uri="{FF2B5EF4-FFF2-40B4-BE49-F238E27FC236}">
                <a16:creationId xmlns:a16="http://schemas.microsoft.com/office/drawing/2014/main" id="{72661C3E-D95A-450D-B9A8-C5009B43FEEA}"/>
              </a:ext>
            </a:extLst>
          </p:cNvPr>
          <p:cNvSpPr/>
          <p:nvPr/>
        </p:nvSpPr>
        <p:spPr>
          <a:xfrm>
            <a:off x="635526"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5" name="Oval 151">
            <a:extLst>
              <a:ext uri="{FF2B5EF4-FFF2-40B4-BE49-F238E27FC236}">
                <a16:creationId xmlns:a16="http://schemas.microsoft.com/office/drawing/2014/main" id="{A1304DBD-2A70-407F-8755-5E6A94A0A297}"/>
              </a:ext>
            </a:extLst>
          </p:cNvPr>
          <p:cNvSpPr/>
          <p:nvPr/>
        </p:nvSpPr>
        <p:spPr>
          <a:xfrm>
            <a:off x="1152381"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6" name="Oval 152">
            <a:extLst>
              <a:ext uri="{FF2B5EF4-FFF2-40B4-BE49-F238E27FC236}">
                <a16:creationId xmlns:a16="http://schemas.microsoft.com/office/drawing/2014/main" id="{AAF0148F-5914-4A11-A5AE-C14E17DF91D4}"/>
              </a:ext>
            </a:extLst>
          </p:cNvPr>
          <p:cNvSpPr/>
          <p:nvPr/>
        </p:nvSpPr>
        <p:spPr>
          <a:xfrm>
            <a:off x="1669236"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7" name="Oval 153">
            <a:extLst>
              <a:ext uri="{FF2B5EF4-FFF2-40B4-BE49-F238E27FC236}">
                <a16:creationId xmlns:a16="http://schemas.microsoft.com/office/drawing/2014/main" id="{E7393A62-467E-42D9-BF1C-8F8C16F440B1}"/>
              </a:ext>
            </a:extLst>
          </p:cNvPr>
          <p:cNvSpPr/>
          <p:nvPr/>
        </p:nvSpPr>
        <p:spPr>
          <a:xfrm>
            <a:off x="2186091"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8" name="TextBox 154">
            <a:extLst>
              <a:ext uri="{FF2B5EF4-FFF2-40B4-BE49-F238E27FC236}">
                <a16:creationId xmlns:a16="http://schemas.microsoft.com/office/drawing/2014/main" id="{48174E3C-586B-430E-B6DA-3628BE540856}"/>
              </a:ext>
            </a:extLst>
          </p:cNvPr>
          <p:cNvSpPr txBox="1"/>
          <p:nvPr/>
        </p:nvSpPr>
        <p:spPr>
          <a:xfrm>
            <a:off x="527971" y="4041385"/>
            <a:ext cx="2559684" cy="6706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Spike, Jet et Faye sont des chasseurs de primes toujours stylés… et fauchés qui parcourent le système solaire pour trouver des missions, et échapper au passé de Spike.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60" name="Freeform 1">
            <a:extLst>
              <a:ext uri="{FF2B5EF4-FFF2-40B4-BE49-F238E27FC236}">
                <a16:creationId xmlns:a16="http://schemas.microsoft.com/office/drawing/2014/main" id="{712F03C7-FB1B-48E5-B175-0C8330AF2432}"/>
              </a:ext>
            </a:extLst>
          </p:cNvPr>
          <p:cNvSpPr>
            <a:spLocks noChangeArrowheads="1"/>
          </p:cNvSpPr>
          <p:nvPr/>
        </p:nvSpPr>
        <p:spPr bwMode="auto">
          <a:xfrm>
            <a:off x="1271552" y="358051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1" name="Freeform 46">
            <a:extLst>
              <a:ext uri="{FF2B5EF4-FFF2-40B4-BE49-F238E27FC236}">
                <a16:creationId xmlns:a16="http://schemas.microsoft.com/office/drawing/2014/main" id="{57D39F35-C891-425A-B6AA-DCAE6CD0ACD8}"/>
              </a:ext>
            </a:extLst>
          </p:cNvPr>
          <p:cNvSpPr>
            <a:spLocks noChangeArrowheads="1"/>
          </p:cNvSpPr>
          <p:nvPr/>
        </p:nvSpPr>
        <p:spPr bwMode="auto">
          <a:xfrm>
            <a:off x="1786171" y="356988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2" name="Freeform 97">
            <a:extLst>
              <a:ext uri="{FF2B5EF4-FFF2-40B4-BE49-F238E27FC236}">
                <a16:creationId xmlns:a16="http://schemas.microsoft.com/office/drawing/2014/main" id="{61A96E30-1977-4556-B204-59A2F4F07F9B}"/>
              </a:ext>
            </a:extLst>
          </p:cNvPr>
          <p:cNvSpPr>
            <a:spLocks noChangeArrowheads="1"/>
          </p:cNvSpPr>
          <p:nvPr/>
        </p:nvSpPr>
        <p:spPr bwMode="auto">
          <a:xfrm>
            <a:off x="770222" y="357388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3" name="Freeform 7">
            <a:extLst>
              <a:ext uri="{FF2B5EF4-FFF2-40B4-BE49-F238E27FC236}">
                <a16:creationId xmlns:a16="http://schemas.microsoft.com/office/drawing/2014/main" id="{67320F5B-20C2-43D7-8BF1-417D9DE23084}"/>
              </a:ext>
            </a:extLst>
          </p:cNvPr>
          <p:cNvSpPr>
            <a:spLocks noChangeArrowheads="1"/>
          </p:cNvSpPr>
          <p:nvPr/>
        </p:nvSpPr>
        <p:spPr bwMode="auto">
          <a:xfrm>
            <a:off x="2312533" y="356932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cxnSp>
        <p:nvCxnSpPr>
          <p:cNvPr id="64" name="Straight Connector 163">
            <a:extLst>
              <a:ext uri="{FF2B5EF4-FFF2-40B4-BE49-F238E27FC236}">
                <a16:creationId xmlns:a16="http://schemas.microsoft.com/office/drawing/2014/main" id="{3381CF2D-8412-4710-8670-4CFD8F39C2F4}"/>
              </a:ext>
            </a:extLst>
          </p:cNvPr>
          <p:cNvCxnSpPr>
            <a:cxnSpLocks/>
          </p:cNvCxnSpPr>
          <p:nvPr/>
        </p:nvCxnSpPr>
        <p:spPr>
          <a:xfrm>
            <a:off x="635526" y="396172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164">
            <a:extLst>
              <a:ext uri="{FF2B5EF4-FFF2-40B4-BE49-F238E27FC236}">
                <a16:creationId xmlns:a16="http://schemas.microsoft.com/office/drawing/2014/main" id="{AB37DA6E-1528-4E16-8D1D-E3388287A1A6}"/>
              </a:ext>
            </a:extLst>
          </p:cNvPr>
          <p:cNvCxnSpPr>
            <a:cxnSpLocks/>
          </p:cNvCxnSpPr>
          <p:nvPr/>
        </p:nvCxnSpPr>
        <p:spPr>
          <a:xfrm>
            <a:off x="635526" y="396362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67" name="TextBox 167">
            <a:extLst>
              <a:ext uri="{FF2B5EF4-FFF2-40B4-BE49-F238E27FC236}">
                <a16:creationId xmlns:a16="http://schemas.microsoft.com/office/drawing/2014/main" id="{8387D94F-9897-4A6E-B57F-B476F5F0C2FD}"/>
              </a:ext>
            </a:extLst>
          </p:cNvPr>
          <p:cNvSpPr txBox="1"/>
          <p:nvPr/>
        </p:nvSpPr>
        <p:spPr>
          <a:xfrm>
            <a:off x="531505" y="3145862"/>
            <a:ext cx="1257075"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COWBOY BEBOP</a:t>
            </a:r>
          </a:p>
        </p:txBody>
      </p:sp>
      <p:sp>
        <p:nvSpPr>
          <p:cNvPr id="6" name="ZoneTexte 5">
            <a:extLst>
              <a:ext uri="{FF2B5EF4-FFF2-40B4-BE49-F238E27FC236}">
                <a16:creationId xmlns:a16="http://schemas.microsoft.com/office/drawing/2014/main" id="{D01132C8-D56E-44D8-BC93-2A617DBBABAE}"/>
              </a:ext>
            </a:extLst>
          </p:cNvPr>
          <p:cNvSpPr txBox="1"/>
          <p:nvPr/>
        </p:nvSpPr>
        <p:spPr>
          <a:xfrm>
            <a:off x="3638189" y="1876276"/>
            <a:ext cx="6238507" cy="1938992"/>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Calcul de </a:t>
            </a:r>
            <a:r>
              <a:rPr lang="fr-FR" sz="2000" b="1" dirty="0">
                <a:solidFill>
                  <a:srgbClr val="FF0000"/>
                </a:solidFill>
                <a:effectLst/>
                <a:latin typeface="Inter" panose="020B0604020202020204" charset="0"/>
                <a:ea typeface="Inter" panose="020B0604020202020204" charset="0"/>
                <a:cs typeface="Inter" panose="020B0604020202020204" charset="0"/>
              </a:rPr>
              <a:t>l'écart-type</a:t>
            </a:r>
            <a:r>
              <a:rPr lang="fr-FR" sz="2000" b="1" dirty="0">
                <a:solidFill>
                  <a:srgbClr val="D4D4D4"/>
                </a:solidFill>
                <a:effectLst/>
                <a:latin typeface="Inter" panose="020B0604020202020204" charset="0"/>
                <a:ea typeface="Inter" panose="020B0604020202020204" charset="0"/>
                <a:cs typeface="Inter" panose="020B0604020202020204" charset="0"/>
              </a:rPr>
              <a:t> et le </a:t>
            </a:r>
            <a:r>
              <a:rPr lang="fr-FR" sz="2000" b="1" dirty="0">
                <a:solidFill>
                  <a:srgbClr val="FF0000"/>
                </a:solidFill>
                <a:effectLst/>
                <a:latin typeface="Inter" panose="020B0604020202020204" charset="0"/>
                <a:ea typeface="Inter" panose="020B0604020202020204" charset="0"/>
                <a:cs typeface="Inter" panose="020B0604020202020204" charset="0"/>
              </a:rPr>
              <a:t>T observation</a:t>
            </a:r>
          </a:p>
          <a:p>
            <a:pPr marL="171450" indent="-171450">
              <a:buFontTx/>
              <a:buChar char="-"/>
            </a:pPr>
            <a:endParaRPr lang="fr-FR" sz="2000" b="1" dirty="0">
              <a:solidFill>
                <a:srgbClr val="FF0000"/>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Etude de </a:t>
            </a:r>
            <a:r>
              <a:rPr lang="fr-FR" sz="2000" b="1" dirty="0">
                <a:solidFill>
                  <a:srgbClr val="FF0000"/>
                </a:solidFill>
                <a:effectLst/>
                <a:latin typeface="Inter" panose="020B0604020202020204" charset="0"/>
                <a:ea typeface="Inter" panose="020B0604020202020204" charset="0"/>
                <a:cs typeface="Inter" panose="020B0604020202020204" charset="0"/>
              </a:rPr>
              <a:t>corrélation</a:t>
            </a:r>
          </a:p>
          <a:p>
            <a:pPr marL="171450" indent="-171450">
              <a:buFontTx/>
              <a:buChar char="-"/>
            </a:pPr>
            <a:endParaRPr lang="fr-FR" sz="2000" b="1" dirty="0">
              <a:solidFill>
                <a:srgbClr val="FF0000"/>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Tests de </a:t>
            </a:r>
            <a:r>
              <a:rPr lang="fr-FR" sz="2000" b="1" dirty="0">
                <a:solidFill>
                  <a:srgbClr val="FF0000"/>
                </a:solidFill>
                <a:latin typeface="Inter" panose="020B0604020202020204" charset="0"/>
                <a:ea typeface="Inter" panose="020B0604020202020204" charset="0"/>
                <a:cs typeface="Inter" panose="020B0604020202020204" charset="0"/>
              </a:rPr>
              <a:t>proportion</a:t>
            </a:r>
          </a:p>
          <a:p>
            <a:pPr marL="171450" indent="-171450">
              <a:buFontTx/>
              <a:buChar char="-"/>
            </a:pPr>
            <a:endParaRPr lang="fr-FR" sz="2000" b="1" dirty="0">
              <a:solidFill>
                <a:srgbClr val="FF0000"/>
              </a:solidFill>
              <a:latin typeface="Inter" panose="020B0604020202020204" charset="0"/>
              <a:ea typeface="Inter" panose="020B0604020202020204" charset="0"/>
              <a:cs typeface="Inter" panose="020B0604020202020204" charset="0"/>
            </a:endParaRPr>
          </a:p>
        </p:txBody>
      </p:sp>
    </p:spTree>
    <p:extLst>
      <p:ext uri="{BB962C8B-B14F-4D97-AF65-F5344CB8AC3E}">
        <p14:creationId xmlns:p14="http://schemas.microsoft.com/office/powerpoint/2010/main" val="147317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FA419EA-ABBD-4D9D-AADC-4A6E3B9773C1}"/>
              </a:ext>
            </a:extLst>
          </p:cNvPr>
          <p:cNvGraphicFramePr/>
          <p:nvPr>
            <p:extLst>
              <p:ext uri="{D42A27DB-BD31-4B8C-83A1-F6EECF244321}">
                <p14:modId xmlns:p14="http://schemas.microsoft.com/office/powerpoint/2010/main" val="2396838177"/>
              </p:ext>
            </p:extLst>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p>
        </p:txBody>
      </p:sp>
      <p:sp>
        <p:nvSpPr>
          <p:cNvPr id="10" name="TextBox 9">
            <a:extLst>
              <a:ext uri="{FF2B5EF4-FFF2-40B4-BE49-F238E27FC236}">
                <a16:creationId xmlns:a16="http://schemas.microsoft.com/office/drawing/2014/main" id="{7ADE4525-D782-4083-B837-48CA09258D4C}"/>
              </a:ext>
            </a:extLst>
          </p:cNvPr>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p>
        </p:txBody>
      </p:sp>
      <p:sp>
        <p:nvSpPr>
          <p:cNvPr id="11" name="TextBox 10">
            <a:extLst>
              <a:ext uri="{FF2B5EF4-FFF2-40B4-BE49-F238E27FC236}">
                <a16:creationId xmlns:a16="http://schemas.microsoft.com/office/drawing/2014/main" id="{27A917C2-867F-4D07-B61D-8321A150105F}"/>
              </a:ext>
            </a:extLst>
          </p:cNvPr>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spTree>
    <p:extLst>
      <p:ext uri="{BB962C8B-B14F-4D97-AF65-F5344CB8AC3E}">
        <p14:creationId xmlns:p14="http://schemas.microsoft.com/office/powerpoint/2010/main" val="18958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99472275-ABA5-4D59-B36D-4A87B4BF9B5E}"/>
              </a:ext>
            </a:extLst>
          </p:cNvPr>
          <p:cNvSpPr/>
          <p:nvPr/>
        </p:nvSpPr>
        <p:spPr>
          <a:xfrm>
            <a:off x="704850" y="5059717"/>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329463CD-9978-4697-930C-2071ADA85A56}"/>
              </a:ext>
            </a:extLst>
          </p:cNvPr>
          <p:cNvSpPr/>
          <p:nvPr/>
        </p:nvSpPr>
        <p:spPr>
          <a:xfrm>
            <a:off x="704850" y="3705225"/>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B2FBAB76-E621-4B06-836D-563709402F01}"/>
              </a:ext>
            </a:extLst>
          </p:cNvPr>
          <p:cNvSpPr/>
          <p:nvPr/>
        </p:nvSpPr>
        <p:spPr>
          <a:xfrm>
            <a:off x="4134775" y="2258474"/>
            <a:ext cx="1360151" cy="1079114"/>
          </a:xfrm>
          <a:prstGeom prst="roundRect">
            <a:avLst>
              <a:gd name="adj" fmla="val 8060"/>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Mobile</a:t>
            </a:r>
          </a:p>
        </p:txBody>
      </p:sp>
      <p:sp>
        <p:nvSpPr>
          <p:cNvPr id="10" name="Rectangle: Rounded Corners 9">
            <a:extLst>
              <a:ext uri="{FF2B5EF4-FFF2-40B4-BE49-F238E27FC236}">
                <a16:creationId xmlns:a16="http://schemas.microsoft.com/office/drawing/2014/main" id="{7D86FC48-1203-4984-9093-B5F263AA5F8E}"/>
              </a:ext>
            </a:extLst>
          </p:cNvPr>
          <p:cNvSpPr/>
          <p:nvPr/>
        </p:nvSpPr>
        <p:spPr>
          <a:xfrm>
            <a:off x="6050182"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Basic</a:t>
            </a:r>
          </a:p>
        </p:txBody>
      </p:sp>
      <p:sp>
        <p:nvSpPr>
          <p:cNvPr id="11" name="Rectangle: Rounded Corners 10">
            <a:extLst>
              <a:ext uri="{FF2B5EF4-FFF2-40B4-BE49-F238E27FC236}">
                <a16:creationId xmlns:a16="http://schemas.microsoft.com/office/drawing/2014/main" id="{125B1388-9AD6-4F44-AADF-6BD14978F72E}"/>
              </a:ext>
            </a:extLst>
          </p:cNvPr>
          <p:cNvSpPr/>
          <p:nvPr/>
        </p:nvSpPr>
        <p:spPr>
          <a:xfrm>
            <a:off x="7965589"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2" name="Rectangle: Rounded Corners 11">
            <a:extLst>
              <a:ext uri="{FF2B5EF4-FFF2-40B4-BE49-F238E27FC236}">
                <a16:creationId xmlns:a16="http://schemas.microsoft.com/office/drawing/2014/main" id="{4CD0265D-93E6-446E-A1C8-A58F5CF41F0A}"/>
              </a:ext>
            </a:extLst>
          </p:cNvPr>
          <p:cNvSpPr/>
          <p:nvPr/>
        </p:nvSpPr>
        <p:spPr>
          <a:xfrm>
            <a:off x="9880996"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Premium</a:t>
            </a:r>
          </a:p>
        </p:txBody>
      </p:sp>
      <p:sp>
        <p:nvSpPr>
          <p:cNvPr id="13" name="TextBox 12">
            <a:extLst>
              <a:ext uri="{FF2B5EF4-FFF2-40B4-BE49-F238E27FC236}">
                <a16:creationId xmlns:a16="http://schemas.microsoft.com/office/drawing/2014/main" id="{AC0A1861-8A12-49F2-9223-D84D564FF786}"/>
              </a:ext>
            </a:extLst>
          </p:cNvPr>
          <p:cNvSpPr txBox="1"/>
          <p:nvPr/>
        </p:nvSpPr>
        <p:spPr>
          <a:xfrm>
            <a:off x="908101" y="4551991"/>
            <a:ext cx="119936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Video Quality</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a:extLst>
              <a:ext uri="{FF2B5EF4-FFF2-40B4-BE49-F238E27FC236}">
                <a16:creationId xmlns:a16="http://schemas.microsoft.com/office/drawing/2014/main" id="{C85CC06D-39AF-47B5-979D-460148CC2156}"/>
              </a:ext>
            </a:extLst>
          </p:cNvPr>
          <p:cNvSpPr txBox="1"/>
          <p:nvPr/>
        </p:nvSpPr>
        <p:spPr>
          <a:xfrm>
            <a:off x="908101" y="5219589"/>
            <a:ext cx="986360"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Resolution</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 name="TextBox 14">
            <a:extLst>
              <a:ext uri="{FF2B5EF4-FFF2-40B4-BE49-F238E27FC236}">
                <a16:creationId xmlns:a16="http://schemas.microsoft.com/office/drawing/2014/main" id="{C43BB4E6-3943-474D-AF78-B3748FB88B96}"/>
              </a:ext>
            </a:extLst>
          </p:cNvPr>
          <p:cNvSpPr txBox="1"/>
          <p:nvPr/>
        </p:nvSpPr>
        <p:spPr>
          <a:xfrm>
            <a:off x="908101" y="5887188"/>
            <a:ext cx="1612173"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Number of Devices</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6" name="TextBox 15">
            <a:extLst>
              <a:ext uri="{FF2B5EF4-FFF2-40B4-BE49-F238E27FC236}">
                <a16:creationId xmlns:a16="http://schemas.microsoft.com/office/drawing/2014/main" id="{96608362-0DA4-4F61-AF04-35E5EBC4F0CE}"/>
              </a:ext>
            </a:extLst>
          </p:cNvPr>
          <p:cNvSpPr txBox="1"/>
          <p:nvPr/>
        </p:nvSpPr>
        <p:spPr>
          <a:xfrm>
            <a:off x="908101" y="3884393"/>
            <a:ext cx="56938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Price</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 name="TextBox 16">
            <a:extLst>
              <a:ext uri="{FF2B5EF4-FFF2-40B4-BE49-F238E27FC236}">
                <a16:creationId xmlns:a16="http://schemas.microsoft.com/office/drawing/2014/main" id="{6A477686-455E-4191-BDB7-54204492DD86}"/>
              </a:ext>
            </a:extLst>
          </p:cNvPr>
          <p:cNvSpPr txBox="1"/>
          <p:nvPr/>
        </p:nvSpPr>
        <p:spPr>
          <a:xfrm>
            <a:off x="4519175" y="3884393"/>
            <a:ext cx="550151"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₹199</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8" name="TextBox 17">
            <a:extLst>
              <a:ext uri="{FF2B5EF4-FFF2-40B4-BE49-F238E27FC236}">
                <a16:creationId xmlns:a16="http://schemas.microsoft.com/office/drawing/2014/main" id="{173014B4-115A-4175-A269-010165C4A4CE}"/>
              </a:ext>
            </a:extLst>
          </p:cNvPr>
          <p:cNvSpPr txBox="1"/>
          <p:nvPr/>
        </p:nvSpPr>
        <p:spPr>
          <a:xfrm>
            <a:off x="4499938" y="4551990"/>
            <a:ext cx="588624"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9" name="TextBox 18">
            <a:extLst>
              <a:ext uri="{FF2B5EF4-FFF2-40B4-BE49-F238E27FC236}">
                <a16:creationId xmlns:a16="http://schemas.microsoft.com/office/drawing/2014/main" id="{43B8ADE9-2042-49DB-ADA9-1A8AD3015FC1}"/>
              </a:ext>
            </a:extLst>
          </p:cNvPr>
          <p:cNvSpPr txBox="1"/>
          <p:nvPr/>
        </p:nvSpPr>
        <p:spPr>
          <a:xfrm>
            <a:off x="4497534" y="5219589"/>
            <a:ext cx="593432"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480p</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0" name="TextBox 19">
            <a:extLst>
              <a:ext uri="{FF2B5EF4-FFF2-40B4-BE49-F238E27FC236}">
                <a16:creationId xmlns:a16="http://schemas.microsoft.com/office/drawing/2014/main" id="{099A83AA-99A9-41F2-BE44-373F04D82E67}"/>
              </a:ext>
            </a:extLst>
          </p:cNvPr>
          <p:cNvSpPr txBox="1"/>
          <p:nvPr/>
        </p:nvSpPr>
        <p:spPr>
          <a:xfrm>
            <a:off x="4664246" y="5887188"/>
            <a:ext cx="260007"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1" name="TextBox 20">
            <a:extLst>
              <a:ext uri="{FF2B5EF4-FFF2-40B4-BE49-F238E27FC236}">
                <a16:creationId xmlns:a16="http://schemas.microsoft.com/office/drawing/2014/main" id="{B094F1EE-2B53-4D76-A523-025187D9F8EF}"/>
              </a:ext>
            </a:extLst>
          </p:cNvPr>
          <p:cNvSpPr txBox="1"/>
          <p:nvPr/>
        </p:nvSpPr>
        <p:spPr>
          <a:xfrm>
            <a:off x="6412923"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2" name="TextBox 21">
            <a:extLst>
              <a:ext uri="{FF2B5EF4-FFF2-40B4-BE49-F238E27FC236}">
                <a16:creationId xmlns:a16="http://schemas.microsoft.com/office/drawing/2014/main" id="{CD3C1346-7FDE-4F6E-AF97-C8905C409E1F}"/>
              </a:ext>
            </a:extLst>
          </p:cNvPr>
          <p:cNvSpPr txBox="1"/>
          <p:nvPr/>
        </p:nvSpPr>
        <p:spPr>
          <a:xfrm>
            <a:off x="6408113" y="4551990"/>
            <a:ext cx="588624"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3" name="TextBox 22">
            <a:extLst>
              <a:ext uri="{FF2B5EF4-FFF2-40B4-BE49-F238E27FC236}">
                <a16:creationId xmlns:a16="http://schemas.microsoft.com/office/drawing/2014/main" id="{F5D51483-4AFC-4156-A472-1712F28B149B}"/>
              </a:ext>
            </a:extLst>
          </p:cNvPr>
          <p:cNvSpPr txBox="1"/>
          <p:nvPr/>
        </p:nvSpPr>
        <p:spPr>
          <a:xfrm>
            <a:off x="6414525" y="5219589"/>
            <a:ext cx="5758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720p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4" name="TextBox 23">
            <a:extLst>
              <a:ext uri="{FF2B5EF4-FFF2-40B4-BE49-F238E27FC236}">
                <a16:creationId xmlns:a16="http://schemas.microsoft.com/office/drawing/2014/main" id="{B2A38AF3-FD9A-48AD-97CD-FF9D1E9AC49F}"/>
              </a:ext>
            </a:extLst>
          </p:cNvPr>
          <p:cNvSpPr txBox="1"/>
          <p:nvPr/>
        </p:nvSpPr>
        <p:spPr>
          <a:xfrm>
            <a:off x="6572421" y="5887188"/>
            <a:ext cx="260007"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5" name="TextBox 24">
            <a:extLst>
              <a:ext uri="{FF2B5EF4-FFF2-40B4-BE49-F238E27FC236}">
                <a16:creationId xmlns:a16="http://schemas.microsoft.com/office/drawing/2014/main" id="{37A2F543-D46C-4F6F-B3F1-27F20C51C1C2}"/>
              </a:ext>
            </a:extLst>
          </p:cNvPr>
          <p:cNvSpPr txBox="1"/>
          <p:nvPr/>
        </p:nvSpPr>
        <p:spPr>
          <a:xfrm>
            <a:off x="8364928"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₹649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6" name="TextBox 25">
            <a:extLst>
              <a:ext uri="{FF2B5EF4-FFF2-40B4-BE49-F238E27FC236}">
                <a16:creationId xmlns:a16="http://schemas.microsoft.com/office/drawing/2014/main" id="{570A7693-18F7-4790-BDB5-A62802BA6D3D}"/>
              </a:ext>
            </a:extLst>
          </p:cNvPr>
          <p:cNvSpPr txBox="1"/>
          <p:nvPr/>
        </p:nvSpPr>
        <p:spPr>
          <a:xfrm>
            <a:off x="8330111" y="4551990"/>
            <a:ext cx="64864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Better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7" name="TextBox 26">
            <a:extLst>
              <a:ext uri="{FF2B5EF4-FFF2-40B4-BE49-F238E27FC236}">
                <a16:creationId xmlns:a16="http://schemas.microsoft.com/office/drawing/2014/main" id="{D703D8C7-EFB5-41E0-B71F-EC698A108EE5}"/>
              </a:ext>
            </a:extLst>
          </p:cNvPr>
          <p:cNvSpPr txBox="1"/>
          <p:nvPr/>
        </p:nvSpPr>
        <p:spPr>
          <a:xfrm>
            <a:off x="8319243" y="5219589"/>
            <a:ext cx="67037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1080p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8" name="TextBox 27">
            <a:extLst>
              <a:ext uri="{FF2B5EF4-FFF2-40B4-BE49-F238E27FC236}">
                <a16:creationId xmlns:a16="http://schemas.microsoft.com/office/drawing/2014/main" id="{D25C7638-5D01-4DDC-A408-A9BE806909BD}"/>
              </a:ext>
            </a:extLst>
          </p:cNvPr>
          <p:cNvSpPr txBox="1"/>
          <p:nvPr/>
        </p:nvSpPr>
        <p:spPr>
          <a:xfrm>
            <a:off x="8514007" y="5887188"/>
            <a:ext cx="28084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2</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9" name="TextBox 28">
            <a:extLst>
              <a:ext uri="{FF2B5EF4-FFF2-40B4-BE49-F238E27FC236}">
                <a16:creationId xmlns:a16="http://schemas.microsoft.com/office/drawing/2014/main" id="{2264244B-D359-4EB7-9872-E2B05EE7BEF7}"/>
              </a:ext>
            </a:extLst>
          </p:cNvPr>
          <p:cNvSpPr txBox="1"/>
          <p:nvPr/>
        </p:nvSpPr>
        <p:spPr>
          <a:xfrm>
            <a:off x="10276050" y="3884393"/>
            <a:ext cx="564643"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 name="TextBox 29">
            <a:extLst>
              <a:ext uri="{FF2B5EF4-FFF2-40B4-BE49-F238E27FC236}">
                <a16:creationId xmlns:a16="http://schemas.microsoft.com/office/drawing/2014/main" id="{6E033804-1E5E-42E7-996B-AC29DFCB9DC8}"/>
              </a:ext>
            </a:extLst>
          </p:cNvPr>
          <p:cNvSpPr txBox="1"/>
          <p:nvPr/>
        </p:nvSpPr>
        <p:spPr>
          <a:xfrm>
            <a:off x="10296921" y="4551990"/>
            <a:ext cx="5229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Best</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1" name="TextBox 30">
            <a:extLst>
              <a:ext uri="{FF2B5EF4-FFF2-40B4-BE49-F238E27FC236}">
                <a16:creationId xmlns:a16="http://schemas.microsoft.com/office/drawing/2014/main" id="{E216A2F7-366E-41E5-A9BF-E6E4565E023E}"/>
              </a:ext>
            </a:extLst>
          </p:cNvPr>
          <p:cNvSpPr txBox="1"/>
          <p:nvPr/>
        </p:nvSpPr>
        <p:spPr>
          <a:xfrm>
            <a:off x="10187116" y="5219589"/>
            <a:ext cx="742511"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4k HDR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2" name="TextBox 31">
            <a:extLst>
              <a:ext uri="{FF2B5EF4-FFF2-40B4-BE49-F238E27FC236}">
                <a16:creationId xmlns:a16="http://schemas.microsoft.com/office/drawing/2014/main" id="{21A4470A-302C-484C-BE0B-BBAE74B854D9}"/>
              </a:ext>
            </a:extLst>
          </p:cNvPr>
          <p:cNvSpPr txBox="1"/>
          <p:nvPr/>
        </p:nvSpPr>
        <p:spPr>
          <a:xfrm>
            <a:off x="10413940" y="5887188"/>
            <a:ext cx="288862"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4" name="TextBox 33">
            <a:extLst>
              <a:ext uri="{FF2B5EF4-FFF2-40B4-BE49-F238E27FC236}">
                <a16:creationId xmlns:a16="http://schemas.microsoft.com/office/drawing/2014/main" id="{C15B60FF-2E5A-4797-AEB6-CFE4E25B9904}"/>
              </a:ext>
            </a:extLst>
          </p:cNvPr>
          <p:cNvSpPr txBox="1"/>
          <p:nvPr/>
        </p:nvSpPr>
        <p:spPr>
          <a:xfrm>
            <a:off x="798513" y="433099"/>
            <a:ext cx="214353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PRICING</a:t>
            </a:r>
          </a:p>
        </p:txBody>
      </p:sp>
      <p:sp>
        <p:nvSpPr>
          <p:cNvPr id="35" name="TextBox 34">
            <a:extLst>
              <a:ext uri="{FF2B5EF4-FFF2-40B4-BE49-F238E27FC236}">
                <a16:creationId xmlns:a16="http://schemas.microsoft.com/office/drawing/2014/main" id="{1A89C53B-6D84-4A51-9CD8-B82A7C18CCF8}"/>
              </a:ext>
            </a:extLst>
          </p:cNvPr>
          <p:cNvSpPr txBox="1"/>
          <p:nvPr/>
        </p:nvSpPr>
        <p:spPr>
          <a:xfrm>
            <a:off x="841426" y="107415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33" name="Isosceles Triangle 32">
            <a:extLst>
              <a:ext uri="{FF2B5EF4-FFF2-40B4-BE49-F238E27FC236}">
                <a16:creationId xmlns:a16="http://schemas.microsoft.com/office/drawing/2014/main" id="{BA9D7AE0-2AD6-4EFD-94D8-DEBF767EDFCC}"/>
              </a:ext>
            </a:extLst>
          </p:cNvPr>
          <p:cNvSpPr/>
          <p:nvPr/>
        </p:nvSpPr>
        <p:spPr>
          <a:xfrm rot="10800000">
            <a:off x="4637364" y="3270249"/>
            <a:ext cx="313772" cy="220543"/>
          </a:xfrm>
          <a:prstGeom prst="triangle">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817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E50914"/>
                </a:solidFill>
                <a:latin typeface="Inter" panose="02000503000000020004" pitchFamily="50" charset="0"/>
                <a:ea typeface="Inter" panose="02000503000000020004" pitchFamily="50" charset="0"/>
                <a:cs typeface="Inter" panose="02000503000000020004" pitchFamily="50" charset="0"/>
              </a:rPr>
              <a:t>#E50914</a:t>
            </a:r>
            <a:endParaRPr lang="en-GB" sz="1400" dirty="0">
              <a:solidFill>
                <a:srgbClr val="E50914"/>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238085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485</Words>
  <Application>Microsoft Office PowerPoint</Application>
  <PresentationFormat>Grand écran</PresentationFormat>
  <Paragraphs>75</Paragraphs>
  <Slides>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vt:i4>
      </vt:variant>
    </vt:vector>
  </HeadingPairs>
  <TitlesOfParts>
    <vt:vector size="15" baseType="lpstr">
      <vt:lpstr>Calibri Light</vt:lpstr>
      <vt:lpstr>Arial</vt:lpstr>
      <vt:lpstr>Calibri</vt:lpstr>
      <vt:lpstr>Inter</vt:lpstr>
      <vt:lpstr>Inter Medium</vt:lpstr>
      <vt:lpstr>Inter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Thomas Delmare</cp:lastModifiedBy>
  <cp:revision>244</cp:revision>
  <dcterms:created xsi:type="dcterms:W3CDTF">2021-11-03T05:56:55Z</dcterms:created>
  <dcterms:modified xsi:type="dcterms:W3CDTF">2022-02-08T15:54:33Z</dcterms:modified>
</cp:coreProperties>
</file>